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Corsiva"/>
      <p:regular r:id="rId15"/>
      <p:bold r:id="rId16"/>
      <p:italic r:id="rId17"/>
      <p:boldItalic r:id="rId18"/>
    </p:embeddedFont>
  </p:embeddedFontLst>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Corsiva-regular.fntdata"/><Relationship Id="rId14" Type="http://schemas.openxmlformats.org/officeDocument/2006/relationships/slide" Target="slides/slide9.xml"/><Relationship Id="rId17" Type="http://schemas.openxmlformats.org/officeDocument/2006/relationships/font" Target="fonts/Corsiva-italic.fntdata"/><Relationship Id="rId16" Type="http://schemas.openxmlformats.org/officeDocument/2006/relationships/font" Target="fonts/Corsiva-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Corsiva-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 name="Shape 32"/>
        <p:cNvGrpSpPr/>
        <p:nvPr/>
      </p:nvGrpSpPr>
      <p:grpSpPr>
        <a:xfrm>
          <a:off x="0" y="0"/>
          <a:ext cx="0" cy="0"/>
          <a:chOff x="0" y="0"/>
          <a:chExt cx="0" cy="0"/>
        </a:xfrm>
      </p:grpSpPr>
      <p:sp>
        <p:nvSpPr>
          <p:cNvPr id="33" name="Shape 3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 name="Shape 3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 name="Shape 38"/>
        <p:cNvGrpSpPr/>
        <p:nvPr/>
      </p:nvGrpSpPr>
      <p:grpSpPr>
        <a:xfrm>
          <a:off x="0" y="0"/>
          <a:ext cx="0" cy="0"/>
          <a:chOff x="0" y="0"/>
          <a:chExt cx="0" cy="0"/>
        </a:xfrm>
      </p:grpSpPr>
      <p:sp>
        <p:nvSpPr>
          <p:cNvPr id="39" name="Shape 3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 name="Shape 4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 name="Shape 44"/>
        <p:cNvGrpSpPr/>
        <p:nvPr/>
      </p:nvGrpSpPr>
      <p:grpSpPr>
        <a:xfrm>
          <a:off x="0" y="0"/>
          <a:ext cx="0" cy="0"/>
          <a:chOff x="0" y="0"/>
          <a:chExt cx="0" cy="0"/>
        </a:xfrm>
      </p:grpSpPr>
      <p:sp>
        <p:nvSpPr>
          <p:cNvPr id="45" name="Shape 4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6" name="Shape 46"/>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600"/>
              </a:spcBef>
              <a:buNone/>
            </a:pPr>
            <a:r>
              <a:rPr b="1" lang="en-GB"/>
              <a:t>JOHN!?</a:t>
            </a:r>
          </a:p>
          <a:p>
            <a:pPr rtl="0">
              <a:spcBef>
                <a:spcPts val="600"/>
              </a:spcBef>
              <a:buNone/>
            </a:pPr>
            <a:r>
              <a:rPr b="1" lang="en-GB"/>
              <a:t>Energy demand - </a:t>
            </a:r>
            <a:r>
              <a:rPr lang="en-GB"/>
              <a:t>The demand for energy is only going to increase</a:t>
            </a:r>
          </a:p>
          <a:p>
            <a:pPr indent="-228600" lvl="0" marL="457200" rtl="0">
              <a:spcBef>
                <a:spcPts val="600"/>
              </a:spcBef>
            </a:pPr>
            <a:r>
              <a:rPr lang="en-GB"/>
              <a:t>Population growth</a:t>
            </a:r>
          </a:p>
          <a:p>
            <a:pPr indent="-228600" lvl="0" marL="457200" rtl="0">
              <a:spcBef>
                <a:spcPts val="600"/>
              </a:spcBef>
            </a:pPr>
            <a:r>
              <a:rPr lang="en-GB"/>
              <a:t>More and more energy consuming devices and more power hungry devices</a:t>
            </a:r>
          </a:p>
          <a:p>
            <a:pPr rtl="0">
              <a:spcBef>
                <a:spcPts val="600"/>
              </a:spcBef>
              <a:buNone/>
            </a:pPr>
            <a:r>
              <a:rPr b="1" lang="en-GB"/>
              <a:t>Energy production - </a:t>
            </a:r>
            <a:r>
              <a:rPr lang="en-GB"/>
              <a:t>The problems with meeting this ever increasing demand for energy</a:t>
            </a:r>
          </a:p>
          <a:p>
            <a:pPr indent="-228600" lvl="0" marL="457200" rtl="0">
              <a:spcBef>
                <a:spcPts val="600"/>
              </a:spcBef>
            </a:pPr>
            <a:r>
              <a:rPr lang="en-GB"/>
              <a:t>Need to keep up with demand</a:t>
            </a:r>
          </a:p>
          <a:p>
            <a:pPr indent="-228600" lvl="0" marL="457200" rtl="0">
              <a:spcBef>
                <a:spcPts val="600"/>
              </a:spcBef>
            </a:pPr>
            <a:r>
              <a:rPr lang="en-GB"/>
              <a:t>Will run out of fossil fuels</a:t>
            </a:r>
          </a:p>
          <a:p>
            <a:pPr indent="-228600" lvl="0" marL="457200" rtl="0">
              <a:spcBef>
                <a:spcPts val="600"/>
              </a:spcBef>
            </a:pPr>
            <a:r>
              <a:rPr lang="en-GB"/>
              <a:t>Renewable may not be able to meet demand yet</a:t>
            </a:r>
          </a:p>
          <a:p>
            <a:pPr rtl="0">
              <a:spcBef>
                <a:spcPts val="600"/>
              </a:spcBef>
              <a:buNone/>
            </a:pPr>
            <a:r>
              <a:rPr b="1" lang="en-GB"/>
              <a:t>Environment - </a:t>
            </a:r>
            <a:r>
              <a:rPr lang="en-GB"/>
              <a:t>The effects of keeping up with the demand in energy</a:t>
            </a:r>
          </a:p>
          <a:p>
            <a:pPr indent="-228600" lvl="0" marL="457200" rtl="0">
              <a:spcBef>
                <a:spcPts val="600"/>
              </a:spcBef>
            </a:pPr>
            <a:r>
              <a:rPr lang="en-GB"/>
              <a:t>Climate change</a:t>
            </a:r>
          </a:p>
          <a:p>
            <a:pPr indent="-228600" lvl="0" marL="457200">
              <a:spcBef>
                <a:spcPts val="600"/>
              </a:spcBef>
            </a:pPr>
            <a:r>
              <a:rPr lang="en-GB"/>
              <a:t>Energy security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 name="Shape 51"/>
        <p:cNvGrpSpPr/>
        <p:nvPr/>
      </p:nvGrpSpPr>
      <p:grpSpPr>
        <a:xfrm>
          <a:off x="0" y="0"/>
          <a:ext cx="0" cy="0"/>
          <a:chOff x="0" y="0"/>
          <a:chExt cx="0" cy="0"/>
        </a:xfrm>
      </p:grpSpPr>
      <p:sp>
        <p:nvSpPr>
          <p:cNvPr id="52" name="Shape 5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 name="Shape 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600"/>
              </a:spcBef>
              <a:buNone/>
            </a:pPr>
            <a:r>
              <a:rPr b="1" lang="en-GB"/>
              <a:t>JOHN!?</a:t>
            </a:r>
          </a:p>
          <a:p>
            <a:pPr lvl="0" rtl="0">
              <a:spcBef>
                <a:spcPts val="600"/>
              </a:spcBef>
              <a:buNone/>
            </a:pPr>
            <a:r>
              <a:rPr b="1" lang="en-GB"/>
              <a:t>Energy demand - </a:t>
            </a:r>
            <a:r>
              <a:rPr lang="en-GB"/>
              <a:t>The demand for energy is only going to increase</a:t>
            </a:r>
          </a:p>
          <a:p>
            <a:pPr indent="-228600" lvl="0" marL="457200" rtl="0">
              <a:spcBef>
                <a:spcPts val="600"/>
              </a:spcBef>
            </a:pPr>
            <a:r>
              <a:rPr lang="en-GB"/>
              <a:t>Population growth</a:t>
            </a:r>
          </a:p>
          <a:p>
            <a:pPr indent="-228600" lvl="0" marL="457200" rtl="0">
              <a:spcBef>
                <a:spcPts val="600"/>
              </a:spcBef>
            </a:pPr>
            <a:r>
              <a:rPr lang="en-GB"/>
              <a:t>More and more energy consuming devices and more power hungry devices</a:t>
            </a:r>
          </a:p>
          <a:p>
            <a:pPr lvl="0" rtl="0">
              <a:spcBef>
                <a:spcPts val="600"/>
              </a:spcBef>
              <a:buNone/>
            </a:pPr>
            <a:r>
              <a:rPr b="1" lang="en-GB"/>
              <a:t>Energy production - </a:t>
            </a:r>
            <a:r>
              <a:rPr lang="en-GB"/>
              <a:t>The problems with meeting this ever increasing demand for energy</a:t>
            </a:r>
          </a:p>
          <a:p>
            <a:pPr indent="-228600" lvl="0" marL="457200" rtl="0">
              <a:spcBef>
                <a:spcPts val="600"/>
              </a:spcBef>
            </a:pPr>
            <a:r>
              <a:rPr lang="en-GB"/>
              <a:t>Need to keep up with demand</a:t>
            </a:r>
          </a:p>
          <a:p>
            <a:pPr indent="-228600" lvl="0" marL="457200" rtl="0">
              <a:spcBef>
                <a:spcPts val="600"/>
              </a:spcBef>
            </a:pPr>
            <a:r>
              <a:rPr lang="en-GB"/>
              <a:t>Will run out of fossil fuels</a:t>
            </a:r>
          </a:p>
          <a:p>
            <a:pPr indent="-228600" lvl="0" marL="457200" rtl="0">
              <a:spcBef>
                <a:spcPts val="600"/>
              </a:spcBef>
            </a:pPr>
            <a:r>
              <a:rPr lang="en-GB"/>
              <a:t>Renewable may not be able to meet demand yet</a:t>
            </a:r>
          </a:p>
          <a:p>
            <a:pPr lvl="0" rtl="0">
              <a:spcBef>
                <a:spcPts val="600"/>
              </a:spcBef>
              <a:buNone/>
            </a:pPr>
            <a:r>
              <a:rPr b="1" lang="en-GB"/>
              <a:t>Environment - </a:t>
            </a:r>
            <a:r>
              <a:rPr lang="en-GB"/>
              <a:t>The effects of keeping up with the demand in energy</a:t>
            </a:r>
          </a:p>
          <a:p>
            <a:pPr indent="-228600" lvl="0" marL="457200" rtl="0">
              <a:spcBef>
                <a:spcPts val="600"/>
              </a:spcBef>
            </a:pPr>
            <a:r>
              <a:rPr lang="en-GB"/>
              <a:t>Climate change</a:t>
            </a:r>
          </a:p>
          <a:p>
            <a:pPr indent="-228600" lvl="0" marL="457200" rtl="0">
              <a:spcBef>
                <a:spcPts val="600"/>
              </a:spcBef>
            </a:pPr>
            <a:r>
              <a:rPr lang="en-GB"/>
              <a:t>Energy security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 name="Shape 5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 name="Shape 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sz="1400">
                <a:solidFill>
                  <a:schemeClr val="dk1"/>
                </a:solidFill>
                <a:latin typeface="Verdana"/>
                <a:ea typeface="Verdana"/>
                <a:cs typeface="Verdana"/>
                <a:sym typeface="Verdana"/>
              </a:rPr>
              <a:t>Tony</a:t>
            </a:r>
          </a:p>
          <a:p>
            <a:pPr lvl="0" rtl="0">
              <a:spcBef>
                <a:spcPts val="0"/>
              </a:spcBef>
              <a:buNone/>
            </a:pPr>
            <a:r>
              <a:t/>
            </a:r>
            <a:endParaRPr sz="1000">
              <a:solidFill>
                <a:schemeClr val="dk1"/>
              </a:solidFill>
              <a:latin typeface="Verdana"/>
              <a:ea typeface="Verdana"/>
              <a:cs typeface="Verdana"/>
              <a:sym typeface="Verdana"/>
            </a:endParaRPr>
          </a:p>
          <a:p>
            <a:pPr lvl="0" rtl="0">
              <a:spcBef>
                <a:spcPts val="0"/>
              </a:spcBef>
              <a:buNone/>
            </a:pPr>
            <a:r>
              <a:rPr lang="en-GB" sz="1000">
                <a:solidFill>
                  <a:schemeClr val="dk1"/>
                </a:solidFill>
                <a:latin typeface="Verdana"/>
                <a:ea typeface="Verdana"/>
                <a:cs typeface="Verdana"/>
                <a:sym typeface="Verdana"/>
              </a:rPr>
              <a:t>We try to find the same or similar apps on three largest mobile platform, which include Google Play for Android app, Apple App Store for iOS app and Microsoft Windows Phone Store for WP app. We found two similar apps on Android market, two similar apps on iOS market, and none of similar apps on WP market. Here I want to talk about two of similar apps that we found is related to our app. </a:t>
            </a:r>
          </a:p>
          <a:p>
            <a:pPr lvl="0" rtl="0">
              <a:spcBef>
                <a:spcPts val="0"/>
              </a:spcBef>
              <a:buNone/>
            </a:pPr>
            <a:r>
              <a:rPr lang="en-GB" sz="1000">
                <a:solidFill>
                  <a:schemeClr val="dk1"/>
                </a:solidFill>
                <a:latin typeface="Verdana"/>
                <a:ea typeface="Verdana"/>
                <a:cs typeface="Verdana"/>
                <a:sym typeface="Verdana"/>
              </a:rPr>
              <a:t>One is called “Bax3DPlayer”, which is Android app, it was a business app to display real-time data from different wind farm in Europe, the design is similar to us, but it only focus on the wind turbine. </a:t>
            </a:r>
          </a:p>
          <a:p>
            <a:pPr lvl="0" rtl="0">
              <a:spcBef>
                <a:spcPts val="0"/>
              </a:spcBef>
              <a:buNone/>
            </a:pPr>
            <a:r>
              <a:rPr lang="en-GB" sz="1000">
                <a:solidFill>
                  <a:schemeClr val="dk1"/>
                </a:solidFill>
                <a:latin typeface="Verdana"/>
                <a:ea typeface="Verdana"/>
                <a:cs typeface="Verdana"/>
                <a:sym typeface="Verdana"/>
              </a:rPr>
              <a:t>Another one is called “Wind Whackers”, which is iOS app, it was a game app, but it not for educational purpose. </a:t>
            </a:r>
          </a:p>
          <a:p>
            <a:pPr lvl="0" rtl="0">
              <a:spcBef>
                <a:spcPts val="0"/>
              </a:spcBef>
              <a:buNone/>
            </a:pPr>
            <a:r>
              <a:t/>
            </a:r>
            <a:endParaRPr sz="1000">
              <a:solidFill>
                <a:schemeClr val="dk1"/>
              </a:solidFill>
              <a:latin typeface="Verdana"/>
              <a:ea typeface="Verdana"/>
              <a:cs typeface="Verdana"/>
              <a:sym typeface="Verdana"/>
            </a:endParaRPr>
          </a:p>
          <a:p>
            <a:pPr lvl="0" rtl="0">
              <a:spcBef>
                <a:spcPts val="0"/>
              </a:spcBef>
              <a:buNone/>
            </a:pPr>
            <a:r>
              <a:rPr lang="en-GB" sz="1000">
                <a:solidFill>
                  <a:schemeClr val="dk1"/>
                </a:solidFill>
                <a:latin typeface="Verdana"/>
                <a:ea typeface="Verdana"/>
                <a:cs typeface="Verdana"/>
                <a:sym typeface="Verdana"/>
              </a:rPr>
              <a:t>Next, I want to how betters we are on the market. </a:t>
            </a:r>
          </a:p>
          <a:p>
            <a:pPr lvl="0" rtl="0">
              <a:spcBef>
                <a:spcPts val="0"/>
              </a:spcBef>
              <a:buNone/>
            </a:pPr>
            <a:r>
              <a:rPr lang="en-GB" sz="1000">
                <a:solidFill>
                  <a:schemeClr val="dk1"/>
                </a:solidFill>
                <a:latin typeface="Verdana"/>
                <a:ea typeface="Verdana"/>
                <a:cs typeface="Verdana"/>
                <a:sym typeface="Verdana"/>
              </a:rPr>
              <a:t>1) different power sources, like wind turbine, hydropower, nuclear power, etc. the final game score will depend on the how many electricity generated, the population of the city and the impact of the environmental pollution to the residents. </a:t>
            </a:r>
          </a:p>
          <a:p>
            <a:pPr lvl="0" rtl="0">
              <a:spcBef>
                <a:spcPts val="0"/>
              </a:spcBef>
              <a:buNone/>
            </a:pPr>
            <a:r>
              <a:rPr lang="en-GB" sz="1000">
                <a:solidFill>
                  <a:schemeClr val="dk1"/>
                </a:solidFill>
                <a:latin typeface="Verdana"/>
                <a:ea typeface="Verdana"/>
                <a:cs typeface="Verdana"/>
                <a:sym typeface="Verdana"/>
              </a:rPr>
              <a:t>2) very simple design, kids just choose the power plant on screen, and then place on the map to wait (less than 10 minutes) get the final score and compete with their friends, but they can get basic information about power plant while they are waiting. </a:t>
            </a:r>
          </a:p>
          <a:p>
            <a:pPr lvl="0" rtl="0">
              <a:spcBef>
                <a:spcPts val="0"/>
              </a:spcBef>
              <a:buNone/>
            </a:pPr>
            <a:r>
              <a:t/>
            </a:r>
            <a:endParaRPr sz="1000">
              <a:solidFill>
                <a:schemeClr val="dk1"/>
              </a:solidFill>
              <a:latin typeface="Verdana"/>
              <a:ea typeface="Verdana"/>
              <a:cs typeface="Verdana"/>
              <a:sym typeface="Verdana"/>
            </a:endParaRPr>
          </a:p>
          <a:p>
            <a:pPr lvl="0" rtl="0">
              <a:spcBef>
                <a:spcPts val="0"/>
              </a:spcBef>
              <a:buClr>
                <a:schemeClr val="dk1"/>
              </a:buClr>
              <a:buSzPct val="110000"/>
              <a:buFont typeface="Arial"/>
              <a:buNone/>
            </a:pPr>
            <a:r>
              <a:rPr lang="en-GB" sz="1000">
                <a:solidFill>
                  <a:schemeClr val="dk1"/>
                </a:solidFill>
                <a:latin typeface="Verdana"/>
                <a:ea typeface="Verdana"/>
                <a:cs typeface="Verdana"/>
                <a:sym typeface="Verdana"/>
              </a:rPr>
              <a:t>As a result, we probably could say we are the only kid’s educational game app on the market.</a:t>
            </a:r>
          </a:p>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5" name="Shape 7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1" name="Shape 8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6" name="Shape 8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idx="1" type="subTitle"/>
          </p:nvPr>
        </p:nvSpPr>
        <p:spPr>
          <a:xfrm>
            <a:off x="685800" y="2840053"/>
            <a:ext cx="7772400" cy="784799"/>
          </a:xfrm>
          <a:prstGeom prst="rect">
            <a:avLst/>
          </a:prstGeom>
        </p:spPr>
        <p:txBody>
          <a:bodyPr anchorCtr="0" anchor="t" bIns="91425" lIns="91425" rIns="91425" tIns="91425"/>
          <a:lstStyle>
            <a:lvl1pPr algn="ctr">
              <a:spcBef>
                <a:spcPts val="0"/>
              </a:spcBef>
              <a:buClr>
                <a:schemeClr val="lt2"/>
              </a:buClr>
              <a:buNone/>
              <a:defRPr>
                <a:solidFill>
                  <a:schemeClr val="lt2"/>
                </a:solidFill>
              </a:defRPr>
            </a:lvl1pPr>
            <a:lvl2pPr algn="ctr">
              <a:spcBef>
                <a:spcPts val="0"/>
              </a:spcBef>
              <a:buClr>
                <a:schemeClr val="lt2"/>
              </a:buClr>
              <a:buSzPct val="100000"/>
              <a:buNone/>
              <a:defRPr sz="3000">
                <a:solidFill>
                  <a:schemeClr val="lt2"/>
                </a:solidFill>
              </a:defRPr>
            </a:lvl2pPr>
            <a:lvl3pPr algn="ctr">
              <a:spcBef>
                <a:spcPts val="0"/>
              </a:spcBef>
              <a:buClr>
                <a:schemeClr val="lt2"/>
              </a:buClr>
              <a:buSzPct val="100000"/>
              <a:buNone/>
              <a:defRPr sz="3000">
                <a:solidFill>
                  <a:schemeClr val="lt2"/>
                </a:solidFill>
              </a:defRPr>
            </a:lvl3pPr>
            <a:lvl4pPr algn="ctr">
              <a:spcBef>
                <a:spcPts val="0"/>
              </a:spcBef>
              <a:buClr>
                <a:schemeClr val="lt2"/>
              </a:buClr>
              <a:buSzPct val="100000"/>
              <a:buNone/>
              <a:defRPr sz="3000">
                <a:solidFill>
                  <a:schemeClr val="lt2"/>
                </a:solidFill>
              </a:defRPr>
            </a:lvl4pPr>
            <a:lvl5pPr algn="ctr">
              <a:spcBef>
                <a:spcPts val="0"/>
              </a:spcBef>
              <a:buClr>
                <a:schemeClr val="lt2"/>
              </a:buClr>
              <a:buSzPct val="100000"/>
              <a:buNone/>
              <a:defRPr sz="3000">
                <a:solidFill>
                  <a:schemeClr val="lt2"/>
                </a:solidFill>
              </a:defRPr>
            </a:lvl5pPr>
            <a:lvl6pPr algn="ctr">
              <a:spcBef>
                <a:spcPts val="0"/>
              </a:spcBef>
              <a:buClr>
                <a:schemeClr val="lt2"/>
              </a:buClr>
              <a:buSzPct val="100000"/>
              <a:buNone/>
              <a:defRPr sz="3000">
                <a:solidFill>
                  <a:schemeClr val="lt2"/>
                </a:solidFill>
              </a:defRPr>
            </a:lvl6pPr>
            <a:lvl7pPr algn="ctr">
              <a:spcBef>
                <a:spcPts val="0"/>
              </a:spcBef>
              <a:buClr>
                <a:schemeClr val="lt2"/>
              </a:buClr>
              <a:buSzPct val="100000"/>
              <a:buNone/>
              <a:defRPr sz="3000">
                <a:solidFill>
                  <a:schemeClr val="lt2"/>
                </a:solidFill>
              </a:defRPr>
            </a:lvl7pPr>
            <a:lvl8pPr algn="ctr">
              <a:spcBef>
                <a:spcPts val="0"/>
              </a:spcBef>
              <a:buClr>
                <a:schemeClr val="lt2"/>
              </a:buClr>
              <a:buSzPct val="100000"/>
              <a:buNone/>
              <a:defRPr sz="3000">
                <a:solidFill>
                  <a:schemeClr val="lt2"/>
                </a:solidFill>
              </a:defRPr>
            </a:lvl8pPr>
            <a:lvl9pPr algn="ctr">
              <a:spcBef>
                <a:spcPts val="0"/>
              </a:spcBef>
              <a:buClr>
                <a:schemeClr val="lt2"/>
              </a:buClr>
              <a:buSzPct val="100000"/>
              <a:buNone/>
              <a:defRPr sz="3000">
                <a:solidFill>
                  <a:schemeClr val="lt2"/>
                </a:solidFill>
              </a:defRPr>
            </a:lvl9pPr>
          </a:lstStyle>
          <a:p/>
        </p:txBody>
      </p:sp>
      <p:sp>
        <p:nvSpPr>
          <p:cNvPr id="10" name="Shape 10"/>
          <p:cNvSpPr txBox="1"/>
          <p:nvPr>
            <p:ph type="ctrTitle"/>
          </p:nvPr>
        </p:nvSpPr>
        <p:spPr>
          <a:xfrm>
            <a:off x="685800" y="1583342"/>
            <a:ext cx="7772400" cy="1159799"/>
          </a:xfrm>
          <a:prstGeom prst="rect">
            <a:avLst/>
          </a:prstGeom>
        </p:spPr>
        <p:txBody>
          <a:bodyPr anchorCtr="0" anchor="b" bIns="91425" lIns="91425" rIns="91425" tIns="91425"/>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11" name="Shape 11"/>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2" name="Shape 12"/>
        <p:cNvGrpSpPr/>
        <p:nvPr/>
      </p:nvGrpSpPr>
      <p:grpSpPr>
        <a:xfrm>
          <a:off x="0" y="0"/>
          <a:ext cx="0" cy="0"/>
          <a:chOff x="0" y="0"/>
          <a:chExt cx="0" cy="0"/>
        </a:xfrm>
      </p:grpSpPr>
      <p:sp>
        <p:nvSpPr>
          <p:cNvPr id="13" name="Shape 13"/>
          <p:cNvSpPr txBox="1"/>
          <p:nvPr>
            <p:ph type="title"/>
          </p:nvPr>
        </p:nvSpPr>
        <p:spPr>
          <a:xfrm>
            <a:off x="457200" y="205978"/>
            <a:ext cx="8229600" cy="8574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4" name="Shape 14"/>
          <p:cNvSpPr txBox="1"/>
          <p:nvPr>
            <p:ph idx="1" type="body"/>
          </p:nvPr>
        </p:nvSpPr>
        <p:spPr>
          <a:xfrm>
            <a:off x="457200" y="1200150"/>
            <a:ext cx="8229600" cy="3725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5" name="Shape 15"/>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6" name="Shape 16"/>
        <p:cNvGrpSpPr/>
        <p:nvPr/>
      </p:nvGrpSpPr>
      <p:grpSpPr>
        <a:xfrm>
          <a:off x="0" y="0"/>
          <a:ext cx="0" cy="0"/>
          <a:chOff x="0" y="0"/>
          <a:chExt cx="0" cy="0"/>
        </a:xfrm>
      </p:grpSpPr>
      <p:sp>
        <p:nvSpPr>
          <p:cNvPr id="17" name="Shape 17"/>
          <p:cNvSpPr txBox="1"/>
          <p:nvPr>
            <p:ph type="title"/>
          </p:nvPr>
        </p:nvSpPr>
        <p:spPr>
          <a:xfrm>
            <a:off x="457200" y="205978"/>
            <a:ext cx="8229600" cy="8574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8" name="Shape 18"/>
          <p:cNvSpPr txBox="1"/>
          <p:nvPr>
            <p:ph idx="1" type="body"/>
          </p:nvPr>
        </p:nvSpPr>
        <p:spPr>
          <a:xfrm>
            <a:off x="457200" y="1200150"/>
            <a:ext cx="3994500" cy="3725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9" name="Shape 19"/>
          <p:cNvSpPr txBox="1"/>
          <p:nvPr>
            <p:ph idx="2" type="body"/>
          </p:nvPr>
        </p:nvSpPr>
        <p:spPr>
          <a:xfrm>
            <a:off x="4692273" y="1200150"/>
            <a:ext cx="3994500" cy="3725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1" name="Shape 21"/>
        <p:cNvGrpSpPr/>
        <p:nvPr/>
      </p:nvGrpSpPr>
      <p:grpSpPr>
        <a:xfrm>
          <a:off x="0" y="0"/>
          <a:ext cx="0" cy="0"/>
          <a:chOff x="0" y="0"/>
          <a:chExt cx="0" cy="0"/>
        </a:xfrm>
      </p:grpSpPr>
      <p:sp>
        <p:nvSpPr>
          <p:cNvPr id="22" name="Shape 22"/>
          <p:cNvSpPr txBox="1"/>
          <p:nvPr>
            <p:ph type="title"/>
          </p:nvPr>
        </p:nvSpPr>
        <p:spPr>
          <a:xfrm>
            <a:off x="457200" y="205978"/>
            <a:ext cx="8229600" cy="8574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3" name="Shape 23"/>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4" name="Shape 24"/>
        <p:cNvGrpSpPr/>
        <p:nvPr/>
      </p:nvGrpSpPr>
      <p:grpSpPr>
        <a:xfrm>
          <a:off x="0" y="0"/>
          <a:ext cx="0" cy="0"/>
          <a:chOff x="0" y="0"/>
          <a:chExt cx="0" cy="0"/>
        </a:xfrm>
      </p:grpSpPr>
      <p:sp>
        <p:nvSpPr>
          <p:cNvPr id="25" name="Shape 25"/>
          <p:cNvSpPr txBox="1"/>
          <p:nvPr>
            <p:ph idx="1" type="body"/>
          </p:nvPr>
        </p:nvSpPr>
        <p:spPr>
          <a:xfrm>
            <a:off x="457200" y="4406309"/>
            <a:ext cx="8229600" cy="519599"/>
          </a:xfrm>
          <a:prstGeom prst="rect">
            <a:avLst/>
          </a:prstGeom>
        </p:spPr>
        <p:txBody>
          <a:bodyPr anchorCtr="0" anchor="t" bIns="91425" lIns="91425" rIns="91425" tIns="91425"/>
          <a:lstStyle>
            <a:lvl1pPr algn="ctr">
              <a:spcBef>
                <a:spcPts val="0"/>
              </a:spcBef>
              <a:buSzPct val="100000"/>
              <a:buNone/>
              <a:defRPr sz="1800"/>
            </a:lvl1pPr>
          </a:lstStyle>
          <a:p/>
        </p:txBody>
      </p:sp>
      <p:sp>
        <p:nvSpPr>
          <p:cNvPr id="26" name="Shape 26"/>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7" name="Shape 27"/>
        <p:cNvGrpSpPr/>
        <p:nvPr/>
      </p:nvGrpSpPr>
      <p:grpSpPr>
        <a:xfrm>
          <a:off x="0" y="0"/>
          <a:ext cx="0" cy="0"/>
          <a:chOff x="0" y="0"/>
          <a:chExt cx="0" cy="0"/>
        </a:xfrm>
      </p:grpSpPr>
      <p:sp>
        <p:nvSpPr>
          <p:cNvPr id="28" name="Shape 28"/>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857400"/>
          </a:xfrm>
          <a:prstGeom prst="rect">
            <a:avLst/>
          </a:prstGeom>
          <a:noFill/>
          <a:ln>
            <a:noFill/>
          </a:ln>
        </p:spPr>
        <p:txBody>
          <a:bodyPr anchorCtr="0" anchor="b" bIns="91425" lIns="91425" rIns="91425" tIns="91425"/>
          <a:lstStyle>
            <a:lvl1pPr>
              <a:spcBef>
                <a:spcPts val="0"/>
              </a:spcBef>
              <a:buClr>
                <a:schemeClr val="lt1"/>
              </a:buClr>
              <a:buSzPct val="100000"/>
              <a:buNone/>
              <a:defRPr b="1" sz="3600">
                <a:solidFill>
                  <a:schemeClr val="lt1"/>
                </a:solidFill>
              </a:defRPr>
            </a:lvl1pPr>
            <a:lvl2pPr>
              <a:spcBef>
                <a:spcPts val="0"/>
              </a:spcBef>
              <a:buClr>
                <a:schemeClr val="lt1"/>
              </a:buClr>
              <a:buSzPct val="100000"/>
              <a:buNone/>
              <a:defRPr b="1" sz="3600">
                <a:solidFill>
                  <a:schemeClr val="lt1"/>
                </a:solidFill>
              </a:defRPr>
            </a:lvl2pPr>
            <a:lvl3pPr>
              <a:spcBef>
                <a:spcPts val="0"/>
              </a:spcBef>
              <a:buClr>
                <a:schemeClr val="lt1"/>
              </a:buClr>
              <a:buSzPct val="100000"/>
              <a:buNone/>
              <a:defRPr b="1" sz="3600">
                <a:solidFill>
                  <a:schemeClr val="lt1"/>
                </a:solidFill>
              </a:defRPr>
            </a:lvl3pPr>
            <a:lvl4pPr>
              <a:spcBef>
                <a:spcPts val="0"/>
              </a:spcBef>
              <a:buClr>
                <a:schemeClr val="lt1"/>
              </a:buClr>
              <a:buSzPct val="100000"/>
              <a:buNone/>
              <a:defRPr b="1" sz="3600">
                <a:solidFill>
                  <a:schemeClr val="lt1"/>
                </a:solidFill>
              </a:defRPr>
            </a:lvl4pPr>
            <a:lvl5pPr>
              <a:spcBef>
                <a:spcPts val="0"/>
              </a:spcBef>
              <a:buClr>
                <a:schemeClr val="lt1"/>
              </a:buClr>
              <a:buSzPct val="100000"/>
              <a:buNone/>
              <a:defRPr b="1" sz="3600">
                <a:solidFill>
                  <a:schemeClr val="lt1"/>
                </a:solidFill>
              </a:defRPr>
            </a:lvl5pPr>
            <a:lvl6pPr>
              <a:spcBef>
                <a:spcPts val="0"/>
              </a:spcBef>
              <a:buClr>
                <a:schemeClr val="lt1"/>
              </a:buClr>
              <a:buSzPct val="100000"/>
              <a:buNone/>
              <a:defRPr b="1" sz="3600">
                <a:solidFill>
                  <a:schemeClr val="lt1"/>
                </a:solidFill>
              </a:defRPr>
            </a:lvl6pPr>
            <a:lvl7pPr>
              <a:spcBef>
                <a:spcPts val="0"/>
              </a:spcBef>
              <a:buClr>
                <a:schemeClr val="lt1"/>
              </a:buClr>
              <a:buSzPct val="100000"/>
              <a:buNone/>
              <a:defRPr b="1" sz="3600">
                <a:solidFill>
                  <a:schemeClr val="lt1"/>
                </a:solidFill>
              </a:defRPr>
            </a:lvl7pPr>
            <a:lvl8pPr>
              <a:spcBef>
                <a:spcPts val="0"/>
              </a:spcBef>
              <a:buClr>
                <a:schemeClr val="lt1"/>
              </a:buClr>
              <a:buSzPct val="100000"/>
              <a:buNone/>
              <a:defRPr b="1" sz="3600">
                <a:solidFill>
                  <a:schemeClr val="lt1"/>
                </a:solidFill>
              </a:defRPr>
            </a:lvl8pPr>
            <a:lvl9pPr>
              <a:spcBef>
                <a:spcPts val="0"/>
              </a:spcBef>
              <a:buClr>
                <a:schemeClr val="lt1"/>
              </a:buClr>
              <a:buSzPct val="100000"/>
              <a:buNone/>
              <a:defRPr b="1" sz="3600">
                <a:solidFill>
                  <a:schemeClr val="lt1"/>
                </a:solidFill>
              </a:defRPr>
            </a:lvl9pPr>
          </a:lstStyle>
          <a:p/>
        </p:txBody>
      </p:sp>
      <p:sp>
        <p:nvSpPr>
          <p:cNvPr id="6" name="Shape 6"/>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a:spcBef>
                <a:spcPts val="600"/>
              </a:spcBef>
              <a:buClr>
                <a:schemeClr val="lt1"/>
              </a:buClr>
              <a:buSzPct val="100000"/>
              <a:defRPr sz="3000">
                <a:solidFill>
                  <a:schemeClr val="lt1"/>
                </a:solidFill>
              </a:defRPr>
            </a:lvl1pPr>
            <a:lvl2pPr>
              <a:spcBef>
                <a:spcPts val="480"/>
              </a:spcBef>
              <a:buClr>
                <a:schemeClr val="lt1"/>
              </a:buClr>
              <a:buSzPct val="100000"/>
              <a:defRPr sz="2400">
                <a:solidFill>
                  <a:schemeClr val="lt1"/>
                </a:solidFill>
              </a:defRPr>
            </a:lvl2pPr>
            <a:lvl3pPr>
              <a:spcBef>
                <a:spcPts val="480"/>
              </a:spcBef>
              <a:buClr>
                <a:schemeClr val="lt1"/>
              </a:buClr>
              <a:buSzPct val="100000"/>
              <a:defRPr sz="2400">
                <a:solidFill>
                  <a:schemeClr val="lt1"/>
                </a:solidFill>
              </a:defRPr>
            </a:lvl3pPr>
            <a:lvl4pPr>
              <a:spcBef>
                <a:spcPts val="360"/>
              </a:spcBef>
              <a:buClr>
                <a:schemeClr val="lt1"/>
              </a:buClr>
              <a:buSzPct val="100000"/>
              <a:defRPr sz="1800">
                <a:solidFill>
                  <a:schemeClr val="lt1"/>
                </a:solidFill>
              </a:defRPr>
            </a:lvl4pPr>
            <a:lvl5pPr>
              <a:spcBef>
                <a:spcPts val="360"/>
              </a:spcBef>
              <a:buClr>
                <a:schemeClr val="lt1"/>
              </a:buClr>
              <a:buSzPct val="100000"/>
              <a:defRPr sz="1800">
                <a:solidFill>
                  <a:schemeClr val="lt1"/>
                </a:solidFill>
              </a:defRPr>
            </a:lvl5pPr>
            <a:lvl6pPr>
              <a:spcBef>
                <a:spcPts val="360"/>
              </a:spcBef>
              <a:buClr>
                <a:schemeClr val="lt1"/>
              </a:buClr>
              <a:buSzPct val="100000"/>
              <a:defRPr sz="1800">
                <a:solidFill>
                  <a:schemeClr val="lt1"/>
                </a:solidFill>
              </a:defRPr>
            </a:lvl6pPr>
            <a:lvl7pPr>
              <a:spcBef>
                <a:spcPts val="360"/>
              </a:spcBef>
              <a:buClr>
                <a:schemeClr val="lt1"/>
              </a:buClr>
              <a:buSzPct val="100000"/>
              <a:defRPr sz="1800">
                <a:solidFill>
                  <a:schemeClr val="lt1"/>
                </a:solidFill>
              </a:defRPr>
            </a:lvl7pPr>
            <a:lvl8pPr>
              <a:spcBef>
                <a:spcPts val="360"/>
              </a:spcBef>
              <a:buClr>
                <a:schemeClr val="lt1"/>
              </a:buClr>
              <a:buSzPct val="100000"/>
              <a:defRPr sz="1800">
                <a:solidFill>
                  <a:schemeClr val="lt1"/>
                </a:solidFill>
              </a:defRPr>
            </a:lvl8pPr>
            <a:lvl9pPr>
              <a:spcBef>
                <a:spcPts val="360"/>
              </a:spcBef>
              <a:buClr>
                <a:schemeClr val="lt1"/>
              </a:buClr>
              <a:buSzPct val="100000"/>
              <a:defRPr sz="1800">
                <a:solidFill>
                  <a:schemeClr val="lt1"/>
                </a:solidFill>
              </a:defRPr>
            </a:lvl9pPr>
          </a:lstStyle>
          <a:p/>
        </p:txBody>
      </p:sp>
      <p:sp>
        <p:nvSpPr>
          <p:cNvPr id="7" name="Shape 7"/>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p>
            <a:pPr algn="r">
              <a:spcBef>
                <a:spcPts val="0"/>
              </a:spcBef>
              <a:buNone/>
            </a:pPr>
            <a:fld id="{00000000-1234-1234-1234-123412341234}" type="slidenum">
              <a:rPr lang="en-GB" sz="1300">
                <a:solidFill>
                  <a:schemeClr val="lt1"/>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4" Type="http://schemas.openxmlformats.org/officeDocument/2006/relationships/hyperlink" Target="http://youtube.com/v/RybNI0KB1bg" TargetMode="External"/><Relationship Id="rId5" Type="http://schemas.openxmlformats.org/officeDocument/2006/relationships/image" Target="../media/image0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play.google.com/store/apps/details?id=com.baxenergy.bax3dplayer" TargetMode="External"/><Relationship Id="rId4" Type="http://schemas.openxmlformats.org/officeDocument/2006/relationships/image" Target="../media/image00.png"/><Relationship Id="rId5" Type="http://schemas.openxmlformats.org/officeDocument/2006/relationships/image" Target="../media/image02.jpg"/><Relationship Id="rId6" Type="http://schemas.openxmlformats.org/officeDocument/2006/relationships/image" Target="../media/image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4.png"/><Relationship Id="rId4" Type="http://schemas.openxmlformats.org/officeDocument/2006/relationships/image" Target="../media/image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 name="Shape 29"/>
        <p:cNvGrpSpPr/>
        <p:nvPr/>
      </p:nvGrpSpPr>
      <p:grpSpPr>
        <a:xfrm>
          <a:off x="0" y="0"/>
          <a:ext cx="0" cy="0"/>
          <a:chOff x="0" y="0"/>
          <a:chExt cx="0" cy="0"/>
        </a:xfrm>
      </p:grpSpPr>
      <p:sp>
        <p:nvSpPr>
          <p:cNvPr id="30" name="Shape 30"/>
          <p:cNvSpPr txBox="1"/>
          <p:nvPr>
            <p:ph type="ctrTitle"/>
          </p:nvPr>
        </p:nvSpPr>
        <p:spPr>
          <a:xfrm>
            <a:off x="685800" y="885917"/>
            <a:ext cx="7772400" cy="1159799"/>
          </a:xfrm>
          <a:prstGeom prst="rect">
            <a:avLst/>
          </a:prstGeom>
        </p:spPr>
        <p:txBody>
          <a:bodyPr anchorCtr="0" anchor="b" bIns="91425" lIns="91425" rIns="91425" tIns="91425">
            <a:noAutofit/>
          </a:bodyPr>
          <a:lstStyle/>
          <a:p>
            <a:pPr>
              <a:spcBef>
                <a:spcPts val="0"/>
              </a:spcBef>
              <a:buNone/>
            </a:pPr>
            <a:r>
              <a:rPr lang="en-GB"/>
              <a:t>Team or App name</a:t>
            </a:r>
          </a:p>
        </p:txBody>
      </p:sp>
      <p:sp>
        <p:nvSpPr>
          <p:cNvPr id="31" name="Shape 31"/>
          <p:cNvSpPr txBox="1"/>
          <p:nvPr>
            <p:ph idx="1" type="subTitle"/>
          </p:nvPr>
        </p:nvSpPr>
        <p:spPr>
          <a:xfrm>
            <a:off x="2650200" y="3539400"/>
            <a:ext cx="5807999" cy="1011299"/>
          </a:xfrm>
          <a:prstGeom prst="rect">
            <a:avLst/>
          </a:prstGeom>
        </p:spPr>
        <p:txBody>
          <a:bodyPr anchorCtr="0" anchor="t" bIns="91425" lIns="91425" rIns="91425" tIns="91425">
            <a:noAutofit/>
          </a:bodyPr>
          <a:lstStyle/>
          <a:p>
            <a:pPr rtl="0" algn="r">
              <a:spcBef>
                <a:spcPts val="0"/>
              </a:spcBef>
              <a:buNone/>
            </a:pPr>
            <a:r>
              <a:rPr lang="en-GB" sz="1400">
                <a:solidFill>
                  <a:srgbClr val="FFFFFF"/>
                </a:solidFill>
              </a:rPr>
              <a:t>NWEN 304/MDDN 352 2015 T1</a:t>
            </a:r>
          </a:p>
          <a:p>
            <a:pPr rtl="0" algn="r">
              <a:spcBef>
                <a:spcPts val="0"/>
              </a:spcBef>
              <a:buNone/>
            </a:pPr>
            <a:r>
              <a:t/>
            </a:r>
            <a:endParaRPr sz="1400">
              <a:solidFill>
                <a:srgbClr val="FFFFFF"/>
              </a:solidFill>
            </a:endParaRPr>
          </a:p>
          <a:p>
            <a:pPr rtl="0" algn="r">
              <a:spcBef>
                <a:spcPts val="0"/>
              </a:spcBef>
              <a:buNone/>
            </a:pPr>
            <a:r>
              <a:rPr lang="en-GB" sz="1400">
                <a:solidFill>
                  <a:srgbClr val="FFFFFF"/>
                </a:solidFill>
              </a:rPr>
              <a:t>Designers: Nicola Roundill, Nicolas Hamilton, Josh Bottomley-Clapp</a:t>
            </a:r>
          </a:p>
          <a:p>
            <a:pPr algn="r">
              <a:spcBef>
                <a:spcPts val="0"/>
              </a:spcBef>
              <a:buNone/>
            </a:pPr>
            <a:r>
              <a:rPr lang="en-GB" sz="1400">
                <a:solidFill>
                  <a:srgbClr val="FFFFFF"/>
                </a:solidFill>
              </a:rPr>
              <a:t>Engineers: John Armstrong, Tianfu Yuan (Tony)</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 name="Shape 35"/>
        <p:cNvGrpSpPr/>
        <p:nvPr/>
      </p:nvGrpSpPr>
      <p:grpSpPr>
        <a:xfrm>
          <a:off x="0" y="0"/>
          <a:ext cx="0" cy="0"/>
          <a:chOff x="0" y="0"/>
          <a:chExt cx="0" cy="0"/>
        </a:xfrm>
      </p:grpSpPr>
      <p:sp>
        <p:nvSpPr>
          <p:cNvPr id="36" name="Shape 36"/>
          <p:cNvSpPr txBox="1"/>
          <p:nvPr>
            <p:ph idx="1" type="subTitle"/>
          </p:nvPr>
        </p:nvSpPr>
        <p:spPr>
          <a:xfrm>
            <a:off x="685800" y="2840053"/>
            <a:ext cx="7772400" cy="784799"/>
          </a:xfrm>
          <a:prstGeom prst="rect">
            <a:avLst/>
          </a:prstGeom>
        </p:spPr>
        <p:txBody>
          <a:bodyPr anchorCtr="0" anchor="t" bIns="91425" lIns="91425" rIns="91425" tIns="91425">
            <a:noAutofit/>
          </a:bodyPr>
          <a:lstStyle/>
          <a:p>
            <a:pPr>
              <a:spcBef>
                <a:spcPts val="0"/>
              </a:spcBef>
              <a:buNone/>
            </a:pPr>
            <a:r>
              <a:rPr lang="en-GB"/>
              <a:t>It’s great</a:t>
            </a:r>
          </a:p>
        </p:txBody>
      </p:sp>
      <p:sp>
        <p:nvSpPr>
          <p:cNvPr id="37" name="Shape 37"/>
          <p:cNvSpPr txBox="1"/>
          <p:nvPr>
            <p:ph type="ctrTitle"/>
          </p:nvPr>
        </p:nvSpPr>
        <p:spPr>
          <a:xfrm>
            <a:off x="685800" y="1583342"/>
            <a:ext cx="7772400" cy="1159799"/>
          </a:xfrm>
          <a:prstGeom prst="rect">
            <a:avLst/>
          </a:prstGeom>
        </p:spPr>
        <p:txBody>
          <a:bodyPr anchorCtr="0" anchor="b" bIns="91425" lIns="91425" rIns="91425" tIns="91425">
            <a:noAutofit/>
          </a:bodyPr>
          <a:lstStyle/>
          <a:p>
            <a:pPr>
              <a:spcBef>
                <a:spcPts val="0"/>
              </a:spcBef>
              <a:buNone/>
            </a:pPr>
            <a:r>
              <a:rPr lang="en-GB"/>
              <a:t>Energy</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 name="Shape 41"/>
        <p:cNvGrpSpPr/>
        <p:nvPr/>
      </p:nvGrpSpPr>
      <p:grpSpPr>
        <a:xfrm>
          <a:off x="0" y="0"/>
          <a:ext cx="0" cy="0"/>
          <a:chOff x="0" y="0"/>
          <a:chExt cx="0" cy="0"/>
        </a:xfrm>
      </p:grpSpPr>
      <p:sp>
        <p:nvSpPr>
          <p:cNvPr id="42" name="Shape 42"/>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GB"/>
              <a:t>The Problem:</a:t>
            </a:r>
          </a:p>
        </p:txBody>
      </p:sp>
      <p:sp>
        <p:nvSpPr>
          <p:cNvPr id="43" name="Shape 43"/>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GB" sz="2400"/>
              <a:t>Energy is really popular</a:t>
            </a:r>
          </a:p>
          <a:p>
            <a:pPr indent="-228600" lvl="0" marL="457200" rtl="0">
              <a:spcBef>
                <a:spcPts val="0"/>
              </a:spcBef>
              <a:buSzPct val="100000"/>
            </a:pPr>
            <a:r>
              <a:rPr lang="en-GB" sz="2400"/>
              <a:t>Energy demand</a:t>
            </a:r>
          </a:p>
          <a:p>
            <a:pPr indent="-228600" lvl="0" marL="457200" rtl="0">
              <a:spcBef>
                <a:spcPts val="0"/>
              </a:spcBef>
              <a:buSzPct val="100000"/>
            </a:pPr>
            <a:r>
              <a:rPr lang="en-GB" sz="2400"/>
              <a:t>Energy production</a:t>
            </a:r>
          </a:p>
          <a:p>
            <a:pPr indent="-228600" lvl="0" marL="457200" rtl="0">
              <a:spcBef>
                <a:spcPts val="0"/>
              </a:spcBef>
              <a:buSzPct val="100000"/>
            </a:pPr>
            <a:r>
              <a:rPr lang="en-GB" sz="2400"/>
              <a:t>Environment</a:t>
            </a:r>
          </a:p>
          <a:p>
            <a:pPr lvl="0" rtl="0">
              <a:spcBef>
                <a:spcPts val="0"/>
              </a:spcBef>
              <a:buNone/>
            </a:pPr>
            <a:r>
              <a:t/>
            </a:r>
            <a:endParaRPr sz="2400"/>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 name="Shape 47"/>
        <p:cNvGrpSpPr/>
        <p:nvPr/>
      </p:nvGrpSpPr>
      <p:grpSpPr>
        <a:xfrm>
          <a:off x="0" y="0"/>
          <a:ext cx="0" cy="0"/>
          <a:chOff x="0" y="0"/>
          <a:chExt cx="0" cy="0"/>
        </a:xfrm>
      </p:grpSpPr>
      <p:sp>
        <p:nvSpPr>
          <p:cNvPr id="48" name="Shape 4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GB"/>
              <a:t>The Problem:</a:t>
            </a:r>
          </a:p>
        </p:txBody>
      </p:sp>
      <p:sp>
        <p:nvSpPr>
          <p:cNvPr id="49" name="Shape 49"/>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t/>
            </a:r>
            <a:endParaRPr sz="2400"/>
          </a:p>
          <a:p>
            <a:pPr rtl="0">
              <a:spcBef>
                <a:spcPts val="0"/>
              </a:spcBef>
              <a:buNone/>
            </a:pPr>
            <a:r>
              <a:t/>
            </a:r>
            <a:endParaRPr sz="2400"/>
          </a:p>
          <a:p>
            <a:pPr rtl="0">
              <a:spcBef>
                <a:spcPts val="0"/>
              </a:spcBef>
              <a:buNone/>
            </a:pPr>
            <a:r>
              <a:t/>
            </a:r>
            <a:endParaRPr sz="2400"/>
          </a:p>
          <a:p>
            <a:pPr rtl="0">
              <a:spcBef>
                <a:spcPts val="0"/>
              </a:spcBef>
              <a:buNone/>
            </a:pPr>
            <a:r>
              <a:t/>
            </a:r>
            <a:endParaRPr sz="2400"/>
          </a:p>
          <a:p>
            <a:pPr rtl="0">
              <a:spcBef>
                <a:spcPts val="0"/>
              </a:spcBef>
              <a:buNone/>
            </a:pPr>
            <a:r>
              <a:t/>
            </a:r>
            <a:endParaRPr sz="2400"/>
          </a:p>
          <a:p>
            <a:pPr rtl="0">
              <a:spcBef>
                <a:spcPts val="0"/>
              </a:spcBef>
              <a:buNone/>
            </a:pPr>
            <a:r>
              <a:t/>
            </a:r>
            <a:endParaRPr sz="2400"/>
          </a:p>
          <a:p>
            <a:pPr rtl="0">
              <a:spcBef>
                <a:spcPts val="0"/>
              </a:spcBef>
              <a:buNone/>
            </a:pPr>
            <a:r>
              <a:t/>
            </a:r>
            <a:endParaRPr sz="2400"/>
          </a:p>
          <a:p>
            <a:pPr lvl="0" rtl="0">
              <a:spcBef>
                <a:spcPts val="0"/>
              </a:spcBef>
              <a:buNone/>
            </a:pPr>
            <a:r>
              <a:rPr lang="en-GB" sz="2400"/>
              <a:t>The energy of the future depends on the kids of today!</a:t>
            </a:r>
          </a:p>
        </p:txBody>
      </p:sp>
      <p:sp>
        <p:nvSpPr>
          <p:cNvPr id="50" name="Shape 50">
            <a:hlinkClick r:id="rId4"/>
          </p:cNvPr>
          <p:cNvSpPr/>
          <p:nvPr/>
        </p:nvSpPr>
        <p:spPr>
          <a:xfrm>
            <a:off x="2474562" y="1063375"/>
            <a:ext cx="4194866" cy="3146149"/>
          </a:xfrm>
          <a:prstGeom prst="rect">
            <a:avLst/>
          </a:prstGeom>
          <a:blipFill>
            <a:blip r:embed="rId5">
              <a:alphaModFix/>
            </a:blip>
            <a:stretch>
              <a:fillRect/>
            </a:stretch>
          </a:blipFill>
          <a:ln>
            <a:noFill/>
          </a:ln>
        </p:spPr>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 name="Shape 54"/>
        <p:cNvGrpSpPr/>
        <p:nvPr/>
      </p:nvGrpSpPr>
      <p:grpSpPr>
        <a:xfrm>
          <a:off x="0" y="0"/>
          <a:ext cx="0" cy="0"/>
          <a:chOff x="0" y="0"/>
          <a:chExt cx="0" cy="0"/>
        </a:xfrm>
      </p:grpSpPr>
      <p:sp>
        <p:nvSpPr>
          <p:cNvPr id="55" name="Shape 5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GB"/>
              <a:t>The Product:</a:t>
            </a:r>
          </a:p>
        </p:txBody>
      </p:sp>
      <p:sp>
        <p:nvSpPr>
          <p:cNvPr id="56" name="Shape 56"/>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type="title"/>
          </p:nvPr>
        </p:nvSpPr>
        <p:spPr>
          <a:xfrm>
            <a:off x="0" y="3"/>
            <a:ext cx="8229600" cy="857400"/>
          </a:xfrm>
          <a:prstGeom prst="rect">
            <a:avLst/>
          </a:prstGeom>
        </p:spPr>
        <p:txBody>
          <a:bodyPr anchorCtr="0" anchor="b" bIns="91425" lIns="91425" rIns="91425" tIns="91425">
            <a:noAutofit/>
          </a:bodyPr>
          <a:lstStyle/>
          <a:p>
            <a:pPr>
              <a:spcBef>
                <a:spcPts val="0"/>
              </a:spcBef>
              <a:buNone/>
            </a:pPr>
            <a:r>
              <a:rPr lang="en-GB" sz="3000"/>
              <a:t>COMPETITORS ON THE APP MARKET</a:t>
            </a:r>
          </a:p>
        </p:txBody>
      </p:sp>
      <p:sp>
        <p:nvSpPr>
          <p:cNvPr id="62" name="Shape 62"/>
          <p:cNvSpPr txBox="1"/>
          <p:nvPr>
            <p:ph idx="1" type="body"/>
          </p:nvPr>
        </p:nvSpPr>
        <p:spPr>
          <a:xfrm>
            <a:off x="263225" y="873175"/>
            <a:ext cx="8718599" cy="4169399"/>
          </a:xfrm>
          <a:prstGeom prst="rect">
            <a:avLst/>
          </a:prstGeom>
        </p:spPr>
        <p:txBody>
          <a:bodyPr anchorCtr="0" anchor="t" bIns="91425" lIns="91425" rIns="91425" tIns="91425">
            <a:noAutofit/>
          </a:bodyPr>
          <a:lstStyle/>
          <a:p>
            <a:pPr indent="-317500" lvl="0" marL="457200" rtl="0">
              <a:spcBef>
                <a:spcPts val="0"/>
              </a:spcBef>
              <a:buSzPct val="100000"/>
              <a:buChar char="-"/>
            </a:pPr>
            <a:r>
              <a:rPr b="1" i="1" lang="en-GB" sz="1400"/>
              <a:t>Bax3DPlayer</a:t>
            </a:r>
            <a:r>
              <a:rPr lang="en-GB" sz="1400"/>
              <a:t> (Android business app)</a:t>
            </a:r>
          </a:p>
          <a:p>
            <a:pPr indent="457200" lvl="0" rtl="0">
              <a:spcBef>
                <a:spcPts val="0"/>
              </a:spcBef>
              <a:buNone/>
            </a:pPr>
            <a:r>
              <a:rPr lang="en-GB" sz="900"/>
              <a:t>(</a:t>
            </a:r>
            <a:r>
              <a:rPr lang="en-GB" sz="900" u="sng">
                <a:solidFill>
                  <a:srgbClr val="FFFFFF"/>
                </a:solidFill>
                <a:hlinkClick r:id="rId3"/>
              </a:rPr>
              <a:t>https://play.google.com/store/apps/details?id=com.baxenergy.bax3dplayer</a:t>
            </a:r>
            <a:r>
              <a:rPr lang="en-GB" sz="900">
                <a:solidFill>
                  <a:srgbClr val="FFFFFF"/>
                </a:solidFill>
              </a:rPr>
              <a:t>)</a:t>
            </a:r>
          </a:p>
          <a:p>
            <a:pPr rtl="0">
              <a:spcBef>
                <a:spcPts val="0"/>
              </a:spcBef>
              <a:buNone/>
            </a:pPr>
            <a:r>
              <a:t/>
            </a:r>
            <a:endParaRPr sz="1400"/>
          </a:p>
          <a:p>
            <a:pPr lvl="0" rtl="0">
              <a:spcBef>
                <a:spcPts val="0"/>
              </a:spcBef>
              <a:buNone/>
            </a:pPr>
            <a:r>
              <a:t/>
            </a:r>
            <a:endParaRPr sz="1400"/>
          </a:p>
          <a:p>
            <a:pPr lvl="0" rtl="0">
              <a:spcBef>
                <a:spcPts val="0"/>
              </a:spcBef>
              <a:buNone/>
            </a:pPr>
            <a:r>
              <a:t/>
            </a:r>
            <a:endParaRPr sz="1400"/>
          </a:p>
          <a:p>
            <a:pPr lvl="0" rtl="0">
              <a:spcBef>
                <a:spcPts val="0"/>
              </a:spcBef>
              <a:buNone/>
            </a:pPr>
            <a:r>
              <a:t/>
            </a:r>
            <a:endParaRPr sz="1400"/>
          </a:p>
          <a:p>
            <a:pPr rtl="0">
              <a:spcBef>
                <a:spcPts val="0"/>
              </a:spcBef>
              <a:buNone/>
            </a:pPr>
            <a:r>
              <a:t/>
            </a:r>
            <a:endParaRPr sz="1400"/>
          </a:p>
          <a:p>
            <a:pPr lvl="0" rtl="0">
              <a:spcBef>
                <a:spcPts val="0"/>
              </a:spcBef>
              <a:buNone/>
            </a:pPr>
            <a:r>
              <a:t/>
            </a:r>
            <a:endParaRPr sz="1400"/>
          </a:p>
          <a:p>
            <a:pPr indent="-317500" lvl="0" marL="457200" rtl="0">
              <a:spcBef>
                <a:spcPts val="0"/>
              </a:spcBef>
              <a:buSzPct val="100000"/>
              <a:buChar char="-"/>
            </a:pPr>
            <a:r>
              <a:rPr b="1" i="1" lang="en-GB" sz="1400"/>
              <a:t>Wind Whackers </a:t>
            </a:r>
            <a:r>
              <a:rPr lang="en-GB" sz="1400"/>
              <a:t>(iOS game app)</a:t>
            </a:r>
          </a:p>
          <a:p>
            <a:pPr indent="457200" lvl="0" rtl="0">
              <a:spcBef>
                <a:spcPts val="0"/>
              </a:spcBef>
              <a:buNone/>
            </a:pPr>
            <a:r>
              <a:rPr lang="en-GB" sz="900"/>
              <a:t>(https://itunes.apple.com/us/app/wing-whackers/id529197631?mt=8)</a:t>
            </a:r>
          </a:p>
          <a:p>
            <a:pPr lvl="0">
              <a:spcBef>
                <a:spcPts val="0"/>
              </a:spcBef>
              <a:buNone/>
            </a:pPr>
            <a:r>
              <a:t/>
            </a:r>
            <a:endParaRPr/>
          </a:p>
        </p:txBody>
      </p:sp>
      <p:pic>
        <p:nvPicPr>
          <p:cNvPr id="63" name="Shape 63"/>
          <p:cNvPicPr preferRelativeResize="0"/>
          <p:nvPr/>
        </p:nvPicPr>
        <p:blipFill>
          <a:blip r:embed="rId4">
            <a:alphaModFix/>
          </a:blip>
          <a:stretch>
            <a:fillRect/>
          </a:stretch>
        </p:blipFill>
        <p:spPr>
          <a:xfrm>
            <a:off x="1006425" y="3741650"/>
            <a:ext cx="2312274" cy="1300975"/>
          </a:xfrm>
          <a:prstGeom prst="rect">
            <a:avLst/>
          </a:prstGeom>
          <a:noFill/>
          <a:ln>
            <a:noFill/>
          </a:ln>
        </p:spPr>
      </p:pic>
      <p:pic>
        <p:nvPicPr>
          <p:cNvPr id="64" name="Shape 64"/>
          <p:cNvPicPr preferRelativeResize="0"/>
          <p:nvPr/>
        </p:nvPicPr>
        <p:blipFill>
          <a:blip r:embed="rId5">
            <a:alphaModFix/>
          </a:blip>
          <a:stretch>
            <a:fillRect/>
          </a:stretch>
        </p:blipFill>
        <p:spPr>
          <a:xfrm>
            <a:off x="1006425" y="1647450"/>
            <a:ext cx="2312274" cy="1304150"/>
          </a:xfrm>
          <a:prstGeom prst="rect">
            <a:avLst/>
          </a:prstGeom>
          <a:noFill/>
          <a:ln>
            <a:noFill/>
          </a:ln>
        </p:spPr>
      </p:pic>
      <p:pic>
        <p:nvPicPr>
          <p:cNvPr id="65" name="Shape 65"/>
          <p:cNvPicPr preferRelativeResize="0"/>
          <p:nvPr/>
        </p:nvPicPr>
        <p:blipFill>
          <a:blip r:embed="rId6">
            <a:alphaModFix/>
          </a:blip>
          <a:stretch>
            <a:fillRect/>
          </a:stretch>
        </p:blipFill>
        <p:spPr>
          <a:xfrm>
            <a:off x="5663225" y="1305050"/>
            <a:ext cx="3187123" cy="3187123"/>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type="title"/>
          </p:nvPr>
        </p:nvSpPr>
        <p:spPr>
          <a:xfrm>
            <a:off x="0" y="3"/>
            <a:ext cx="8229600" cy="857400"/>
          </a:xfrm>
          <a:prstGeom prst="rect">
            <a:avLst/>
          </a:prstGeom>
        </p:spPr>
        <p:txBody>
          <a:bodyPr anchorCtr="0" anchor="b" bIns="91425" lIns="91425" rIns="91425" tIns="91425">
            <a:noAutofit/>
          </a:bodyPr>
          <a:lstStyle/>
          <a:p>
            <a:pPr>
              <a:spcBef>
                <a:spcPts val="0"/>
              </a:spcBef>
              <a:buNone/>
            </a:pPr>
            <a:r>
              <a:rPr lang="en-GB" sz="3000"/>
              <a:t>OTHER COMPETITORS</a:t>
            </a:r>
          </a:p>
        </p:txBody>
      </p:sp>
      <p:pic>
        <p:nvPicPr>
          <p:cNvPr id="71" name="Shape 71"/>
          <p:cNvPicPr preferRelativeResize="0"/>
          <p:nvPr/>
        </p:nvPicPr>
        <p:blipFill>
          <a:blip r:embed="rId3">
            <a:alphaModFix/>
          </a:blip>
          <a:stretch>
            <a:fillRect/>
          </a:stretch>
        </p:blipFill>
        <p:spPr>
          <a:xfrm>
            <a:off x="1841011" y="1004562"/>
            <a:ext cx="5461975" cy="3134375"/>
          </a:xfrm>
          <a:prstGeom prst="rect">
            <a:avLst/>
          </a:prstGeom>
          <a:noFill/>
          <a:ln>
            <a:noFill/>
          </a:ln>
        </p:spPr>
      </p:pic>
      <p:pic>
        <p:nvPicPr>
          <p:cNvPr id="72" name="Shape 72"/>
          <p:cNvPicPr preferRelativeResize="0"/>
          <p:nvPr/>
        </p:nvPicPr>
        <p:blipFill>
          <a:blip r:embed="rId4">
            <a:alphaModFix/>
          </a:blip>
          <a:stretch>
            <a:fillRect/>
          </a:stretch>
        </p:blipFill>
        <p:spPr>
          <a:xfrm>
            <a:off x="0" y="4611952"/>
            <a:ext cx="9144000" cy="531544"/>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sp>
        <p:nvSpPr>
          <p:cNvPr id="77" name="Shape 77"/>
          <p:cNvSpPr txBox="1"/>
          <p:nvPr>
            <p:ph type="title"/>
          </p:nvPr>
        </p:nvSpPr>
        <p:spPr>
          <a:xfrm>
            <a:off x="457200" y="132478"/>
            <a:ext cx="8229600" cy="857400"/>
          </a:xfrm>
          <a:prstGeom prst="rect">
            <a:avLst/>
          </a:prstGeom>
        </p:spPr>
        <p:txBody>
          <a:bodyPr anchorCtr="0" anchor="b" bIns="91425" lIns="91425" rIns="91425" tIns="91425">
            <a:noAutofit/>
          </a:bodyPr>
          <a:lstStyle/>
          <a:p>
            <a:pPr>
              <a:spcBef>
                <a:spcPts val="0"/>
              </a:spcBef>
              <a:buNone/>
            </a:pPr>
            <a:r>
              <a:rPr lang="en-GB"/>
              <a:t>Monetary Gain?</a:t>
            </a:r>
          </a:p>
        </p:txBody>
      </p:sp>
      <p:sp>
        <p:nvSpPr>
          <p:cNvPr id="78" name="Shape 78"/>
          <p:cNvSpPr txBox="1"/>
          <p:nvPr>
            <p:ph idx="1" type="body"/>
          </p:nvPr>
        </p:nvSpPr>
        <p:spPr>
          <a:xfrm>
            <a:off x="322800" y="838000"/>
            <a:ext cx="8364000" cy="3936000"/>
          </a:xfrm>
          <a:prstGeom prst="rect">
            <a:avLst/>
          </a:prstGeom>
        </p:spPr>
        <p:txBody>
          <a:bodyPr anchorCtr="0" anchor="t" bIns="91425" lIns="91425" rIns="91425" tIns="91425">
            <a:noAutofit/>
          </a:bodyPr>
          <a:lstStyle/>
          <a:p>
            <a:pPr indent="457200" rtl="0">
              <a:spcBef>
                <a:spcPts val="0"/>
              </a:spcBef>
              <a:buNone/>
            </a:pPr>
            <a:r>
              <a:rPr lang="en-GB" sz="2400"/>
              <a:t>We aren’t aiming for any monetary gain for this application be it through sales or advertising for multiple reasons.</a:t>
            </a:r>
          </a:p>
          <a:p>
            <a:pPr indent="0" marL="0" rtl="0">
              <a:spcBef>
                <a:spcPts val="0"/>
              </a:spcBef>
              <a:buNone/>
            </a:pPr>
            <a:r>
              <a:rPr lang="en-GB" sz="2400"/>
              <a:t>Mainly, from a consumer perspective, we do not want to deter potential clients through the presence of advertisements or other external links.</a:t>
            </a:r>
          </a:p>
          <a:p>
            <a:pPr indent="457200">
              <a:spcBef>
                <a:spcPts val="0"/>
              </a:spcBef>
              <a:buNone/>
            </a:pPr>
            <a:r>
              <a:rPr lang="en-GB" sz="2400"/>
              <a:t>However, seeing as this application is intrinsically tied to energy companies, it would be possible to make a one-off profit by selling it to one of the power companies willing to promote an eco friendly image. </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ph type="title"/>
          </p:nvPr>
        </p:nvSpPr>
        <p:spPr>
          <a:xfrm>
            <a:off x="457200" y="1203942"/>
            <a:ext cx="8229600" cy="2765999"/>
          </a:xfrm>
          <a:prstGeom prst="rect">
            <a:avLst/>
          </a:prstGeom>
        </p:spPr>
        <p:txBody>
          <a:bodyPr anchorCtr="0" anchor="b" bIns="91425" lIns="91425" rIns="91425" tIns="91425">
            <a:noAutofit/>
          </a:bodyPr>
          <a:lstStyle/>
          <a:p>
            <a:pPr rtl="0" algn="ctr">
              <a:spcBef>
                <a:spcPts val="0"/>
              </a:spcBef>
              <a:buNone/>
            </a:pPr>
            <a:r>
              <a:rPr b="0" i="1" lang="en-GB" sz="6000">
                <a:latin typeface="Corsiva"/>
                <a:ea typeface="Corsiva"/>
                <a:cs typeface="Corsiva"/>
                <a:sym typeface="Corsiva"/>
              </a:rPr>
              <a:t>FIN</a:t>
            </a:r>
          </a:p>
          <a:p>
            <a:pPr rtl="0" algn="ctr">
              <a:spcBef>
                <a:spcPts val="0"/>
              </a:spcBef>
              <a:buNone/>
            </a:pPr>
            <a:r>
              <a:t/>
            </a:r>
            <a:endParaRPr b="0" sz="6000"/>
          </a:p>
          <a:p>
            <a:pPr algn="ctr">
              <a:spcBef>
                <a:spcPts val="0"/>
              </a:spcBef>
              <a:buNone/>
            </a:pPr>
            <a:r>
              <a:rPr b="0" lang="en-GB" sz="6000"/>
              <a:t>Thank you!</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dark-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